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4378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5182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62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4022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6054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0711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8661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4869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72938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26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4617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5D54FD4-CCD5-44B9-8362-7AA5F597C5AE}" type="datetimeFigureOut">
              <a:rPr lang="bg-BG" smtClean="0"/>
              <a:t>28.5.2020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9638137-1547-4E16-9FA7-EE8E5081B0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3778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 anchor="b"/>
          <a:lstStyle/>
          <a:p>
            <a:r>
              <a:rPr lang="bg-B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АХ, ЛЯТООО!</a:t>
            </a:r>
            <a:endParaRPr lang="bg-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g-BG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Създадено от </a:t>
            </a:r>
            <a:r>
              <a:rPr lang="bg-BG" sz="2800" i="1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 Antiqua" panose="02040602050305030304" pitchFamily="18" charset="0"/>
              </a:rPr>
              <a:t>Емануела Милова</a:t>
            </a:r>
            <a:endParaRPr lang="bg-BG" sz="28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547806" cy="3530067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8303" y="2345416"/>
            <a:ext cx="2700459" cy="411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8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14255" y="249383"/>
            <a:ext cx="8672946" cy="6470072"/>
          </a:xfrm>
        </p:spPr>
        <p:txBody>
          <a:bodyPr anchor="ctr"/>
          <a:lstStyle/>
          <a:p>
            <a:pPr algn="ctr"/>
            <a:r>
              <a:rPr lang="bg-BG" dirty="0" smtClean="0"/>
              <a:t>	</a:t>
            </a:r>
            <a:r>
              <a:rPr lang="bg-BG" dirty="0" smtClean="0">
                <a:solidFill>
                  <a:srgbClr val="000000"/>
                </a:solidFill>
                <a:latin typeface="Book Antiqua" panose="02040602050305030304" pitchFamily="18" charset="0"/>
              </a:rPr>
              <a:t>Моето лято си го представям </a:t>
            </a:r>
            <a:r>
              <a:rPr lang="bg-BG" dirty="0" smtClean="0">
                <a:solidFill>
                  <a:srgbClr val="000000"/>
                </a:solidFill>
                <a:latin typeface="Book Antiqua" panose="02040602050305030304" pitchFamily="18" charset="0"/>
              </a:rPr>
              <a:t>така, ще започне </a:t>
            </a:r>
            <a:r>
              <a:rPr lang="bg-BG" dirty="0" smtClean="0">
                <a:solidFill>
                  <a:srgbClr val="000000"/>
                </a:solidFill>
                <a:latin typeface="Book Antiqua" panose="02040602050305030304" pitchFamily="18" charset="0"/>
              </a:rPr>
              <a:t>със спортни </a:t>
            </a:r>
            <a:r>
              <a:rPr lang="bg-BG" dirty="0" err="1" smtClean="0">
                <a:solidFill>
                  <a:srgbClr val="000000"/>
                </a:solidFill>
                <a:latin typeface="Book Antiqua" panose="02040602050305030304" pitchFamily="18" charset="0"/>
              </a:rPr>
              <a:t>загрявки</a:t>
            </a:r>
            <a:r>
              <a:rPr lang="bg-BG" dirty="0" smtClean="0">
                <a:solidFill>
                  <a:srgbClr val="000000"/>
                </a:solidFill>
                <a:latin typeface="Book Antiqua" panose="02040602050305030304" pitchFamily="18" charset="0"/>
              </a:rPr>
              <a:t>, а после </a:t>
            </a:r>
            <a:r>
              <a:rPr lang="bg-BG" dirty="0" smtClean="0">
                <a:solidFill>
                  <a:srgbClr val="000000"/>
                </a:solidFill>
                <a:latin typeface="Book Antiqua" panose="02040602050305030304" pitchFamily="18" charset="0"/>
              </a:rPr>
              <a:t>ще </a:t>
            </a:r>
            <a:r>
              <a:rPr lang="bg-BG" dirty="0" smtClean="0">
                <a:solidFill>
                  <a:srgbClr val="000000"/>
                </a:solidFill>
                <a:latin typeface="Book Antiqua" panose="02040602050305030304" pitchFamily="18" charset="0"/>
              </a:rPr>
              <a:t>се превърне в един много страхотен плажен сезон!</a:t>
            </a:r>
            <a:endParaRPr lang="bg-BG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635061" y="1635061"/>
            <a:ext cx="6858000" cy="3587878"/>
          </a:xfrm>
          <a:effectLst>
            <a:softEdge rad="381000"/>
          </a:effectLst>
        </p:spPr>
      </p:pic>
      <p:sp>
        <p:nvSpPr>
          <p:cNvPr id="6" name="Правоъгълник 5"/>
          <p:cNvSpPr/>
          <p:nvPr/>
        </p:nvSpPr>
        <p:spPr>
          <a:xfrm>
            <a:off x="1108364" y="2881744"/>
            <a:ext cx="152400" cy="39738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143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bg-BG" sz="5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61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5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747655" y="671950"/>
            <a:ext cx="8215745" cy="1981198"/>
          </a:xfrm>
        </p:spPr>
        <p:txBody>
          <a:bodyPr anchor="t"/>
          <a:lstStyle/>
          <a:p>
            <a:pPr algn="ctr"/>
            <a:r>
              <a:rPr lang="en-US" dirty="0" smtClean="0"/>
              <a:t>	</a:t>
            </a:r>
            <a:r>
              <a:rPr lang="bg-BG" dirty="0" smtClean="0">
                <a:solidFill>
                  <a:srgbClr val="000000"/>
                </a:solidFill>
              </a:rPr>
              <a:t>Знам, че през лятото има много вкусни плодове, например череши и дини.</a:t>
            </a:r>
            <a:endParaRPr lang="bg-BG" dirty="0">
              <a:solidFill>
                <a:srgbClr val="000000"/>
              </a:solidFill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579" y="2653148"/>
            <a:ext cx="6183896" cy="4010662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392380" y="1392379"/>
            <a:ext cx="6857997" cy="4073236"/>
          </a:xfrm>
          <a:prstGeom prst="rect">
            <a:avLst/>
          </a:prstGeom>
          <a:ln>
            <a:noFill/>
          </a:ln>
          <a:effectLst>
            <a:softEdge rad="190500"/>
          </a:effectLst>
        </p:spPr>
      </p:pic>
    </p:spTree>
    <p:extLst>
      <p:ext uri="{BB962C8B-B14F-4D97-AF65-F5344CB8AC3E}">
        <p14:creationId xmlns:p14="http://schemas.microsoft.com/office/powerpoint/2010/main" val="3474816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7818" y="235527"/>
            <a:ext cx="11720946" cy="236912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rgbClr val="000000"/>
                </a:solidFill>
              </a:rPr>
              <a:t>Лятото</a:t>
            </a:r>
            <a:r>
              <a:rPr lang="ru-RU" dirty="0">
                <a:solidFill>
                  <a:srgbClr val="000000"/>
                </a:solidFill>
              </a:rPr>
              <a:t> е един от </a:t>
            </a:r>
            <a:r>
              <a:rPr lang="ru-RU" dirty="0" err="1">
                <a:solidFill>
                  <a:srgbClr val="000000"/>
                </a:solidFill>
              </a:rPr>
              <a:t>четирите</a:t>
            </a:r>
            <a:r>
              <a:rPr lang="ru-RU" dirty="0">
                <a:solidFill>
                  <a:srgbClr val="000000"/>
                </a:solidFill>
              </a:rPr>
              <a:t> </a:t>
            </a:r>
            <a:r>
              <a:rPr lang="ru-RU" dirty="0" smtClean="0">
                <a:solidFill>
                  <a:srgbClr val="000000"/>
                </a:solidFill>
              </a:rPr>
              <a:t>сезона</a:t>
            </a:r>
            <a:r>
              <a:rPr lang="ru-RU" dirty="0">
                <a:solidFill>
                  <a:srgbClr val="000000"/>
                </a:solidFill>
              </a:rPr>
              <a:t> в </a:t>
            </a:r>
            <a:r>
              <a:rPr lang="ru-RU" dirty="0" err="1" smtClean="0">
                <a:solidFill>
                  <a:srgbClr val="000000"/>
                </a:solidFill>
              </a:rPr>
              <a:t>умерения</a:t>
            </a:r>
            <a:r>
              <a:rPr lang="ru-RU" dirty="0" smtClean="0">
                <a:solidFill>
                  <a:srgbClr val="000000"/>
                </a:solidFill>
              </a:rPr>
              <a:t> пояс, </a:t>
            </a:r>
            <a:r>
              <a:rPr lang="ru-RU" dirty="0" err="1">
                <a:solidFill>
                  <a:srgbClr val="000000"/>
                </a:solidFill>
              </a:rPr>
              <a:t>заедно</a:t>
            </a:r>
            <a:r>
              <a:rPr lang="ru-RU" dirty="0">
                <a:solidFill>
                  <a:srgbClr val="000000"/>
                </a:solidFill>
              </a:rPr>
              <a:t> с </a:t>
            </a:r>
            <a:r>
              <a:rPr lang="ru-RU" dirty="0" err="1" smtClean="0">
                <a:solidFill>
                  <a:srgbClr val="000000"/>
                </a:solidFill>
              </a:rPr>
              <a:t>есента</a:t>
            </a:r>
            <a:r>
              <a:rPr lang="ru-RU" dirty="0" smtClean="0">
                <a:solidFill>
                  <a:srgbClr val="000000"/>
                </a:solidFill>
              </a:rPr>
              <a:t>, </a:t>
            </a:r>
            <a:r>
              <a:rPr lang="ru-RU" dirty="0" err="1" smtClean="0">
                <a:solidFill>
                  <a:srgbClr val="000000"/>
                </a:solidFill>
              </a:rPr>
              <a:t>зимата</a:t>
            </a:r>
            <a:r>
              <a:rPr lang="ru-RU" dirty="0">
                <a:solidFill>
                  <a:srgbClr val="000000"/>
                </a:solidFill>
              </a:rPr>
              <a:t> и </a:t>
            </a:r>
            <a:r>
              <a:rPr lang="ru-RU" dirty="0" err="1" smtClean="0">
                <a:solidFill>
                  <a:srgbClr val="000000"/>
                </a:solidFill>
              </a:rPr>
              <a:t>пролетта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  <a:r>
              <a:rPr lang="ru-RU" dirty="0">
                <a:solidFill>
                  <a:srgbClr val="000000"/>
                </a:solidFill>
              </a:rPr>
              <a:t> </a:t>
            </a:r>
            <a:r>
              <a:rPr lang="ru-RU" dirty="0" err="1" smtClean="0">
                <a:solidFill>
                  <a:srgbClr val="000000"/>
                </a:solidFill>
              </a:rPr>
              <a:t>Астрономично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започва</a:t>
            </a:r>
            <a:r>
              <a:rPr lang="ru-RU" dirty="0">
                <a:solidFill>
                  <a:srgbClr val="000000"/>
                </a:solidFill>
              </a:rPr>
              <a:t> с </a:t>
            </a:r>
            <a:r>
              <a:rPr lang="ru-RU" dirty="0" err="1" smtClean="0">
                <a:solidFill>
                  <a:srgbClr val="000000"/>
                </a:solidFill>
              </a:rPr>
              <a:t>лятното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 smtClean="0">
                <a:solidFill>
                  <a:srgbClr val="000000"/>
                </a:solidFill>
              </a:rPr>
              <a:t>- </a:t>
            </a:r>
            <a:r>
              <a:rPr lang="ru-RU" dirty="0" err="1" smtClean="0">
                <a:solidFill>
                  <a:srgbClr val="000000"/>
                </a:solidFill>
              </a:rPr>
              <a:t>слънцестоене</a:t>
            </a:r>
            <a:r>
              <a:rPr lang="ru-RU" dirty="0">
                <a:solidFill>
                  <a:srgbClr val="000000"/>
                </a:solidFill>
              </a:rPr>
              <a:t>.</a:t>
            </a:r>
            <a:endParaRPr lang="bg-BG" dirty="0">
              <a:solidFill>
                <a:srgbClr val="000000"/>
              </a:solidFill>
            </a:endParaRPr>
          </a:p>
        </p:txBody>
      </p:sp>
      <p:pic>
        <p:nvPicPr>
          <p:cNvPr id="1028" name="Picture 4" descr="Почивката на българското море ще ни излезе по-скъпа това лято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691" y="2604654"/>
            <a:ext cx="6553199" cy="4253346"/>
          </a:xfrm>
          <a:prstGeom prst="rect">
            <a:avLst/>
          </a:prstGeom>
          <a:noFill/>
          <a:effectLst>
            <a:softEdge rad="381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98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7817" y="249383"/>
            <a:ext cx="11748655" cy="3934690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rgbClr val="000000"/>
                </a:solidFill>
              </a:rPr>
              <a:t>Ще прекарам чудесно време на плажа четейки книжки, ще се препичам на шезлонга за да стана изгоряла, като портокал и </a:t>
            </a:r>
            <a:r>
              <a:rPr lang="bg-BG" dirty="0" smtClean="0">
                <a:solidFill>
                  <a:srgbClr val="000000"/>
                </a:solidFill>
              </a:rPr>
              <a:t>ще </a:t>
            </a:r>
            <a:r>
              <a:rPr lang="bg-BG" dirty="0" smtClean="0">
                <a:solidFill>
                  <a:srgbClr val="000000"/>
                </a:solidFill>
              </a:rPr>
              <a:t>спя докато слушам вълните как бушуват!</a:t>
            </a:r>
            <a:endParaRPr lang="bg-BG" dirty="0">
              <a:solidFill>
                <a:srgbClr val="00000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687" y="3713019"/>
            <a:ext cx="4592778" cy="2826326"/>
          </a:xfrm>
          <a:prstGeom prst="rect">
            <a:avLst/>
          </a:prstGeom>
        </p:spPr>
      </p:pic>
      <p:pic>
        <p:nvPicPr>
          <p:cNvPr id="3074" name="Picture 2" descr="Книги на свобода завладяват градските пространства - Площад Славей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759" y="3366654"/>
            <a:ext cx="6151418" cy="3519055"/>
          </a:xfrm>
          <a:prstGeom prst="rect">
            <a:avLst/>
          </a:prstGeom>
          <a:noFill/>
          <a:effectLst>
            <a:softEdge rad="381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53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94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96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7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79" tmFilter="0, 0; 0.125,0.2665; 0.25,0.4; 0.375,0.465; 0.5,0.5;  0.625,0.535; 0.75,0.6; 0.875,0.7335; 1,1">
                                          <p:stCondLst>
                                            <p:cond delay="107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39" tmFilter="0, 0; 0.125,0.2665; 0.25,0.4; 0.375,0.465; 0.5,0.5;  0.625,0.535; 0.75,0.6; 0.875,0.7335; 1,1">
                                          <p:stCondLst>
                                            <p:cond delay="21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67" tmFilter="0, 0; 0.125,0.2665; 0.25,0.4; 0.375,0.465; 0.5,0.5;  0.625,0.535; 0.75,0.6; 0.875,0.7335; 1,1">
                                          <p:stCondLst>
                                            <p:cond delay="269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42">
                                          <p:stCondLst>
                                            <p:cond delay="10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70" decel="50000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42">
                                          <p:stCondLst>
                                            <p:cond delay="21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70" decel="50000">
                                          <p:stCondLst>
                                            <p:cond delay="217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42">
                                          <p:stCondLst>
                                            <p:cond delay="2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70" decel="50000">
                                          <p:stCondLst>
                                            <p:cond delay="271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42">
                                          <p:stCondLst>
                                            <p:cond delay="29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70" decel="50000">
                                          <p:stCondLst>
                                            <p:cond delay="29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авоъгълник 4"/>
          <p:cNvSpPr/>
          <p:nvPr/>
        </p:nvSpPr>
        <p:spPr>
          <a:xfrm>
            <a:off x="0" y="6084839"/>
            <a:ext cx="7065818" cy="769441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1143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g-BG" sz="4400" dirty="0" smtClean="0">
                <a:solidFill>
                  <a:srgbClr val="000000"/>
                </a:solidFill>
              </a:rPr>
              <a:t>Благодаря за вниманието! </a:t>
            </a:r>
            <a:endParaRPr lang="bg-BG" sz="4400" dirty="0">
              <a:solidFill>
                <a:srgbClr val="000000"/>
              </a:solidFill>
            </a:endParaRPr>
          </a:p>
        </p:txBody>
      </p:sp>
      <p:sp>
        <p:nvSpPr>
          <p:cNvPr id="8" name="Правоъгълник 7"/>
          <p:cNvSpPr/>
          <p:nvPr/>
        </p:nvSpPr>
        <p:spPr>
          <a:xfrm>
            <a:off x="1056409" y="1213008"/>
            <a:ext cx="10079182" cy="443198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2159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g-BG" sz="7050" dirty="0" smtClean="0">
                <a:solidFill>
                  <a:srgbClr val="000000"/>
                </a:solidFill>
              </a:rPr>
              <a:t>Пожелавам ви едно страхотно и незабравимо </a:t>
            </a:r>
            <a:r>
              <a:rPr lang="bg-BG" sz="7050" dirty="0" smtClean="0">
                <a:solidFill>
                  <a:srgbClr val="000000"/>
                </a:solidFill>
              </a:rPr>
              <a:t>лято, </a:t>
            </a:r>
            <a:r>
              <a:rPr lang="bg-BG" sz="7050" dirty="0" smtClean="0">
                <a:solidFill>
                  <a:srgbClr val="000000"/>
                </a:solidFill>
              </a:rPr>
              <a:t>прекарано </a:t>
            </a:r>
            <a:r>
              <a:rPr lang="bg-BG" sz="7050" dirty="0" smtClean="0">
                <a:solidFill>
                  <a:srgbClr val="000000"/>
                </a:solidFill>
              </a:rPr>
              <a:t>с приятели </a:t>
            </a:r>
            <a:r>
              <a:rPr lang="bg-BG" sz="7050" dirty="0" smtClean="0">
                <a:solidFill>
                  <a:srgbClr val="000000"/>
                </a:solidFill>
              </a:rPr>
              <a:t>добри!</a:t>
            </a:r>
            <a:endParaRPr lang="bg-BG" sz="7050" dirty="0">
              <a:solidFill>
                <a:srgbClr val="000000"/>
              </a:solidFill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7169142" y="406449"/>
            <a:ext cx="4878698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381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g-BG" sz="2000" dirty="0" smtClean="0">
                <a:solidFill>
                  <a:srgbClr val="000000"/>
                </a:solidFill>
              </a:rPr>
              <a:t>Снимков материал: собствен и интернет.</a:t>
            </a:r>
            <a:endParaRPr lang="bg-BG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856427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База">
  <a:themeElements>
    <a:clrScheme name="По избор 1">
      <a:dk1>
        <a:srgbClr val="EE5818"/>
      </a:dk1>
      <a:lt1>
        <a:srgbClr val="FCDB9B"/>
      </a:lt1>
      <a:dk2>
        <a:srgbClr val="EE5818"/>
      </a:dk2>
      <a:lt2>
        <a:srgbClr val="F49A74"/>
      </a:lt2>
      <a:accent1>
        <a:srgbClr val="F5A408"/>
      </a:accent1>
      <a:accent2>
        <a:srgbClr val="B77B05"/>
      </a:accent2>
      <a:accent3>
        <a:srgbClr val="C58405"/>
      </a:accent3>
      <a:accent4>
        <a:srgbClr val="FAC96A"/>
      </a:accent4>
      <a:accent5>
        <a:srgbClr val="F7A913"/>
      </a:accent5>
      <a:accent6>
        <a:srgbClr val="FCDB9B"/>
      </a:accent6>
      <a:hlink>
        <a:srgbClr val="171717"/>
      </a:hlink>
      <a:folHlink>
        <a:srgbClr val="FFFFFF"/>
      </a:folHlink>
    </a:clrScheme>
    <a:fontScheme name="Баз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ED73FA9E37F184085A83C338E63122F" ma:contentTypeVersion="2" ma:contentTypeDescription="Създаване на нов документ" ma:contentTypeScope="" ma:versionID="6692f4224363755c40779393eae16500">
  <xsd:schema xmlns:xsd="http://www.w3.org/2001/XMLSchema" xmlns:xs="http://www.w3.org/2001/XMLSchema" xmlns:p="http://schemas.microsoft.com/office/2006/metadata/properties" xmlns:ns2="725a453a-2efc-44a0-a30f-3a15a6b122d3" targetNamespace="http://schemas.microsoft.com/office/2006/metadata/properties" ma:root="true" ma:fieldsID="c2a049bf95156cde10911fae3f8f9f37" ns2:_="">
    <xsd:import namespace="725a453a-2efc-44a0-a30f-3a15a6b122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a453a-2efc-44a0-a30f-3a15a6b12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съдържание"/>
        <xsd:element ref="dc:title" minOccurs="0" maxOccurs="1" ma:index="4" ma:displayName="Заглав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1E7245-6093-4E69-A81A-3381C1D13725}"/>
</file>

<file path=customXml/itemProps2.xml><?xml version="1.0" encoding="utf-8"?>
<ds:datastoreItem xmlns:ds="http://schemas.openxmlformats.org/officeDocument/2006/customXml" ds:itemID="{43A0D0E7-E70E-4D6F-BC1F-5565AE9C2B0F}"/>
</file>

<file path=customXml/itemProps3.xml><?xml version="1.0" encoding="utf-8"?>
<ds:datastoreItem xmlns:ds="http://schemas.openxmlformats.org/officeDocument/2006/customXml" ds:itemID="{1ABA334C-C31C-4FBE-819E-D57A24C0C793}"/>
</file>

<file path=docProps/app.xml><?xml version="1.0" encoding="utf-8"?>
<Properties xmlns="http://schemas.openxmlformats.org/officeDocument/2006/extended-properties" xmlns:vt="http://schemas.openxmlformats.org/officeDocument/2006/docPropsVTypes">
  <Template>База</Template>
  <TotalTime>156</TotalTime>
  <Words>63</Words>
  <Application>Microsoft Office PowerPoint</Application>
  <PresentationFormat>Широк екран</PresentationFormat>
  <Paragraphs>9</Paragraphs>
  <Slides>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</vt:i4>
      </vt:variant>
    </vt:vector>
  </HeadingPairs>
  <TitlesOfParts>
    <vt:vector size="9" baseType="lpstr">
      <vt:lpstr>Book Antiqua</vt:lpstr>
      <vt:lpstr>Corbel</vt:lpstr>
      <vt:lpstr>База</vt:lpstr>
      <vt:lpstr>АХ, ЛЯТООО!</vt:lpstr>
      <vt:lpstr> Моето лято си го представям така, ще започне със спортни загрявки, а после ще се превърне в един много страхотен плажен сезон!</vt:lpstr>
      <vt:lpstr> Знам, че през лятото има много вкусни плодове, например череши и дини.</vt:lpstr>
      <vt:lpstr>Лятото е един от четирите сезона в умерения пояс, заедно с есента, зимата и пролетта. Астрономично започва с лятното - слънцестоене.</vt:lpstr>
      <vt:lpstr>Ще прекарам чудесно време на плажа четейки книжки, ще се препичам на шезлонга за да стана изгоряла, като портокал и ще спя докато слушам вълните как бушуват!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Admin-45089</dc:creator>
  <cp:lastModifiedBy>Admin-45089</cp:lastModifiedBy>
  <cp:revision>17</cp:revision>
  <dcterms:created xsi:type="dcterms:W3CDTF">2020-05-28T09:55:17Z</dcterms:created>
  <dcterms:modified xsi:type="dcterms:W3CDTF">2020-05-28T19:36:26Z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0x0101005ED73FA9E37F184085A83C338E63122F</vt:lpwstr>
  </property>
</Properties>
</file>