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61" r:id="rId3"/>
    <p:sldId id="258" r:id="rId4"/>
    <p:sldId id="257" r:id="rId5"/>
    <p:sldId id="259" r:id="rId6"/>
    <p:sldId id="260" r:id="rId7"/>
    <p:sldId id="262" r:id="rId8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1BBDE-BE26-404B-8FBC-12BB6AE6543B}" type="datetimeFigureOut">
              <a:rPr lang="bg-BG" smtClean="0"/>
              <a:t>28.4.2021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84EEE462-C878-4241-82CE-0639D4AA42D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0997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1BBDE-BE26-404B-8FBC-12BB6AE6543B}" type="datetimeFigureOut">
              <a:rPr lang="bg-BG" smtClean="0"/>
              <a:t>28.4.2021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E462-C878-4241-82CE-0639D4AA42D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37131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1BBDE-BE26-404B-8FBC-12BB6AE6543B}" type="datetimeFigureOut">
              <a:rPr lang="bg-BG" smtClean="0"/>
              <a:t>28.4.2021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4EEE462-C878-4241-82CE-0639D4AA42D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45870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1BBDE-BE26-404B-8FBC-12BB6AE6543B}" type="datetimeFigureOut">
              <a:rPr lang="bg-BG" smtClean="0"/>
              <a:t>28.4.2021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4EEE462-C878-4241-82CE-0639D4AA42D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3766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1BBDE-BE26-404B-8FBC-12BB6AE6543B}" type="datetimeFigureOut">
              <a:rPr lang="bg-BG" smtClean="0"/>
              <a:t>28.4.2021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4EEE462-C878-4241-82CE-0639D4AA42D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85326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1BBDE-BE26-404B-8FBC-12BB6AE6543B}" type="datetimeFigureOut">
              <a:rPr lang="bg-BG" smtClean="0"/>
              <a:t>28.4.2021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E462-C878-4241-82CE-0639D4AA42D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84905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1BBDE-BE26-404B-8FBC-12BB6AE6543B}" type="datetimeFigureOut">
              <a:rPr lang="bg-BG" smtClean="0"/>
              <a:t>28.4.2021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E462-C878-4241-82CE-0639D4AA42D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05844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1BBDE-BE26-404B-8FBC-12BB6AE6543B}" type="datetimeFigureOut">
              <a:rPr lang="bg-BG" smtClean="0"/>
              <a:t>28.4.2021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E462-C878-4241-82CE-0639D4AA42D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34665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1BBDE-BE26-404B-8FBC-12BB6AE6543B}" type="datetimeFigureOut">
              <a:rPr lang="bg-BG" smtClean="0"/>
              <a:t>28.4.2021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4EEE462-C878-4241-82CE-0639D4AA42D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25945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1BBDE-BE26-404B-8FBC-12BB6AE6543B}" type="datetimeFigureOut">
              <a:rPr lang="bg-BG" smtClean="0"/>
              <a:t>28.4.2021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4EEE462-C878-4241-82CE-0639D4AA42D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07891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1BBDE-BE26-404B-8FBC-12BB6AE6543B}" type="datetimeFigureOut">
              <a:rPr lang="bg-BG" smtClean="0"/>
              <a:t>28.4.2021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4EEE462-C878-4241-82CE-0639D4AA42DA}" type="slidenum">
              <a:rPr lang="bg-BG" smtClean="0"/>
              <a:t>‹#›</a:t>
            </a:fld>
            <a:endParaRPr lang="bg-BG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316347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1BBDE-BE26-404B-8FBC-12BB6AE6543B}" type="datetimeFigureOut">
              <a:rPr lang="bg-BG" smtClean="0"/>
              <a:t>28.4.2021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4EEE462-C878-4241-82CE-0639D4AA42D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228023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1BBDE-BE26-404B-8FBC-12BB6AE6543B}" type="datetimeFigureOut">
              <a:rPr lang="bg-BG" smtClean="0"/>
              <a:t>28.4.2021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4EEE462-C878-4241-82CE-0639D4AA42DA}" type="slidenum">
              <a:rPr lang="bg-BG" smtClean="0"/>
              <a:t>‹#›</a:t>
            </a:fld>
            <a:endParaRPr lang="bg-BG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03807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1BBDE-BE26-404B-8FBC-12BB6AE6543B}" type="datetimeFigureOut">
              <a:rPr lang="bg-BG" smtClean="0"/>
              <a:t>28.4.2021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4EEE462-C878-4241-82CE-0639D4AA42D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860688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1BBDE-BE26-404B-8FBC-12BB6AE6543B}" type="datetimeFigureOut">
              <a:rPr lang="bg-BG" smtClean="0"/>
              <a:t>28.4.2021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E462-C878-4241-82CE-0639D4AA42D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072711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1BBDE-BE26-404B-8FBC-12BB6AE6543B}" type="datetimeFigureOut">
              <a:rPr lang="bg-BG" smtClean="0"/>
              <a:t>28.4.2021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EE462-C878-4241-82CE-0639D4AA42D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65413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  <a:solidFill>
            <a:schemeClr val="accent1">
              <a:lumMod val="75000"/>
              <a:alpha val="40000"/>
            </a:schemeClr>
          </a:solidFill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0"/>
            <a:ext cx="2356674" cy="6853283"/>
            <a:chOff x="6627813" y="195452"/>
            <a:chExt cx="1952625" cy="5678299"/>
          </a:xfrm>
          <a:solidFill>
            <a:schemeClr val="accent1"/>
          </a:solidFill>
        </p:grpSpPr>
        <p:sp>
          <p:nvSpPr>
            <p:cNvPr id="11" name="Freeform 27"/>
            <p:cNvSpPr/>
            <p:nvPr/>
          </p:nvSpPr>
          <p:spPr bwMode="auto">
            <a:xfrm>
              <a:off x="6627813" y="195452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E1BBDE-BE26-404B-8FBC-12BB6AE6543B}" type="datetimeFigureOut">
              <a:rPr lang="bg-BG" smtClean="0"/>
              <a:t>28.4.2021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4EEE462-C878-4241-82CE-0639D4AA42D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508722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1">
                <a:lumMod val="75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2092036" y="0"/>
            <a:ext cx="10099965" cy="2262781"/>
          </a:xfrm>
        </p:spPr>
        <p:txBody>
          <a:bodyPr/>
          <a:lstStyle/>
          <a:p>
            <a:r>
              <a:rPr lang="bg-BG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Великденски традиции</a:t>
            </a:r>
            <a:endParaRPr lang="bg-BG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2092037" y="2281126"/>
            <a:ext cx="10099964" cy="1126283"/>
          </a:xfrm>
        </p:spPr>
        <p:txBody>
          <a:bodyPr/>
          <a:lstStyle/>
          <a:p>
            <a:r>
              <a:rPr lang="bg-BG" dirty="0" smtClean="0">
                <a:latin typeface="Georgia" panose="02040502050405020303" pitchFamily="18" charset="0"/>
              </a:rPr>
              <a:t> Изработила Емануела Милова от 4 „Б“ клас 25 ОУ „Д-р Петър Берон“</a:t>
            </a:r>
            <a:endParaRPr lang="bg-BG" dirty="0">
              <a:latin typeface="Georgia" panose="02040502050405020303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02677">
            <a:off x="6308581" y="2948730"/>
            <a:ext cx="3753616" cy="3893213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053820">
            <a:off x="8000532" y="2885140"/>
            <a:ext cx="3753616" cy="3893213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12" r="8561"/>
          <a:stretch/>
        </p:blipFill>
        <p:spPr>
          <a:xfrm>
            <a:off x="2092036" y="2992582"/>
            <a:ext cx="3255820" cy="3752336"/>
          </a:xfrm>
          <a:prstGeom prst="rect">
            <a:avLst/>
          </a:prstGeom>
          <a:effectLst>
            <a:softEdge rad="241300"/>
          </a:effectLst>
        </p:spPr>
      </p:pic>
    </p:spTree>
    <p:extLst>
      <p:ext uri="{BB962C8B-B14F-4D97-AF65-F5344CB8AC3E}">
        <p14:creationId xmlns:p14="http://schemas.microsoft.com/office/powerpoint/2010/main" val="360088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75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307" y="2819941"/>
            <a:ext cx="3031236" cy="4038059"/>
          </a:xfrm>
          <a:prstGeom prst="rect">
            <a:avLst/>
          </a:prstGeom>
          <a:effectLst>
            <a:softEdge rad="254000"/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215" y="2796564"/>
            <a:ext cx="3048785" cy="4061436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i="1" dirty="0" smtClean="0">
                <a:latin typeface="Georgia" panose="02040502050405020303" pitchFamily="18" charset="0"/>
              </a:rPr>
              <a:t>Какво празнуваме на Великден?</a:t>
            </a:r>
            <a:endParaRPr lang="bg-BG" b="1" i="1" dirty="0">
              <a:latin typeface="Georgia" panose="02040502050405020303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051210" y="1801090"/>
            <a:ext cx="9149339" cy="37776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anose="02040502050405020303" pitchFamily="18" charset="0"/>
              </a:rPr>
              <a:t>	</a:t>
            </a:r>
            <a:r>
              <a:rPr lang="ru-RU" sz="2400" dirty="0" smtClean="0">
                <a:latin typeface="Georgia" panose="02040502050405020303" pitchFamily="18" charset="0"/>
              </a:rPr>
              <a:t>На Великден всички православни християни празнуваме доброволната </a:t>
            </a:r>
            <a:r>
              <a:rPr lang="ru-RU" sz="2400" dirty="0">
                <a:latin typeface="Georgia" panose="02040502050405020303" pitchFamily="18" charset="0"/>
              </a:rPr>
              <a:t>саможертва </a:t>
            </a:r>
            <a:r>
              <a:rPr lang="ru-RU" sz="2400" dirty="0" smtClean="0">
                <a:latin typeface="Georgia" panose="02040502050405020303" pitchFamily="18" charset="0"/>
              </a:rPr>
              <a:t>на Исус Христос в </a:t>
            </a:r>
            <a:r>
              <a:rPr lang="ru-RU" sz="2400" dirty="0">
                <a:latin typeface="Georgia" panose="02040502050405020303" pitchFamily="18" charset="0"/>
              </a:rPr>
              <a:t>името на спасението на цялото </a:t>
            </a:r>
            <a:r>
              <a:rPr lang="ru-RU" sz="2400" dirty="0" smtClean="0">
                <a:latin typeface="Georgia" panose="02040502050405020303" pitchFamily="18" charset="0"/>
              </a:rPr>
              <a:t>човечество.</a:t>
            </a:r>
            <a:r>
              <a:rPr lang="en-US" sz="2400" dirty="0" smtClean="0">
                <a:latin typeface="Georgia" panose="02040502050405020303" pitchFamily="18" charset="0"/>
              </a:rPr>
              <a:t> </a:t>
            </a:r>
            <a:r>
              <a:rPr lang="ru-RU" sz="2400" dirty="0" smtClean="0">
                <a:latin typeface="Georgia" panose="02040502050405020303" pitchFamily="18" charset="0"/>
              </a:rPr>
              <a:t>Празнуваме Възкресението</a:t>
            </a:r>
            <a:r>
              <a:rPr lang="en-US" sz="2400" dirty="0" smtClean="0">
                <a:latin typeface="Georgia" panose="02040502050405020303" pitchFamily="18" charset="0"/>
              </a:rPr>
              <a:t> </a:t>
            </a:r>
            <a:r>
              <a:rPr lang="ru-RU" sz="2400" dirty="0" smtClean="0">
                <a:latin typeface="Georgia" panose="02040502050405020303" pitchFamily="18" charset="0"/>
              </a:rPr>
              <a:t>на Сина Божи! За великденските </a:t>
            </a:r>
            <a:endParaRPr lang="en-US" sz="2400" dirty="0" smtClean="0">
              <a:latin typeface="Georgia" panose="02040502050405020303" pitchFamily="18" charset="0"/>
            </a:endParaRPr>
          </a:p>
          <a:p>
            <a:pPr marL="0" indent="0" algn="ctr">
              <a:buNone/>
            </a:pPr>
            <a:r>
              <a:rPr lang="ru-RU" sz="2400" dirty="0" smtClean="0">
                <a:latin typeface="Georgia" panose="02040502050405020303" pitchFamily="18" charset="0"/>
              </a:rPr>
              <a:t>празници нашата къща е почистена и</a:t>
            </a:r>
            <a:endParaRPr lang="en-US" sz="2400" dirty="0">
              <a:latin typeface="Georgia" panose="02040502050405020303" pitchFamily="18" charset="0"/>
            </a:endParaRPr>
          </a:p>
          <a:p>
            <a:pPr marL="0" indent="0" algn="ctr">
              <a:buNone/>
            </a:pPr>
            <a:r>
              <a:rPr lang="ru-RU" sz="2400" dirty="0" smtClean="0">
                <a:latin typeface="Georgia" panose="02040502050405020303" pitchFamily="18" charset="0"/>
              </a:rPr>
              <a:t>украсена,</a:t>
            </a:r>
            <a:r>
              <a:rPr lang="en-US" sz="2400" dirty="0" smtClean="0">
                <a:latin typeface="Georgia" panose="02040502050405020303" pitchFamily="18" charset="0"/>
              </a:rPr>
              <a:t> </a:t>
            </a:r>
            <a:r>
              <a:rPr lang="ru-RU" sz="2400" dirty="0" smtClean="0">
                <a:latin typeface="Georgia" panose="02040502050405020303" pitchFamily="18" charset="0"/>
              </a:rPr>
              <a:t>боядисваме яйца, месим </a:t>
            </a:r>
            <a:endParaRPr lang="en-US" sz="2400" dirty="0">
              <a:latin typeface="Georgia" panose="02040502050405020303" pitchFamily="18" charset="0"/>
            </a:endParaRPr>
          </a:p>
          <a:p>
            <a:pPr marL="0" indent="0" algn="ctr">
              <a:buNone/>
            </a:pPr>
            <a:r>
              <a:rPr lang="ru-RU" sz="2400" dirty="0" smtClean="0">
                <a:latin typeface="Georgia" panose="02040502050405020303" pitchFamily="18" charset="0"/>
              </a:rPr>
              <a:t>козунаци…</a:t>
            </a:r>
            <a:endParaRPr lang="ru-RU" sz="24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48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75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482582" y="254778"/>
            <a:ext cx="8911687" cy="855721"/>
          </a:xfrm>
        </p:spPr>
        <p:txBody>
          <a:bodyPr/>
          <a:lstStyle/>
          <a:p>
            <a:pPr algn="ctr"/>
            <a:r>
              <a:rPr lang="bg-BG" b="1" i="1" dirty="0" smtClean="0">
                <a:latin typeface="Georgia" panose="02040502050405020303" pitchFamily="18" charset="0"/>
              </a:rPr>
              <a:t>Козунаците</a:t>
            </a:r>
            <a:endParaRPr lang="bg-BG" b="1" i="1" dirty="0">
              <a:latin typeface="Georgia" panose="02040502050405020303" pitchFamily="18" charset="0"/>
            </a:endParaRPr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1374" y="2501734"/>
            <a:ext cx="6726115" cy="4059460"/>
          </a:xfrm>
          <a:effectLst>
            <a:softEdge rad="254000"/>
          </a:effectLst>
        </p:spPr>
      </p:pic>
      <p:sp>
        <p:nvSpPr>
          <p:cNvPr id="5" name="Правоъгълник 4"/>
          <p:cNvSpPr/>
          <p:nvPr/>
        </p:nvSpPr>
        <p:spPr>
          <a:xfrm>
            <a:off x="1648835" y="1110499"/>
            <a:ext cx="98642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Georgia" panose="02040502050405020303" pitchFamily="18" charset="0"/>
              </a:rPr>
              <a:t>	</a:t>
            </a:r>
            <a:r>
              <a:rPr lang="ru-RU" sz="2400" dirty="0" smtClean="0">
                <a:latin typeface="Georgia" panose="02040502050405020303" pitchFamily="18" charset="0"/>
              </a:rPr>
              <a:t>Червените </a:t>
            </a:r>
            <a:r>
              <a:rPr lang="ru-RU" sz="2400" dirty="0">
                <a:latin typeface="Georgia" panose="02040502050405020303" pitchFamily="18" charset="0"/>
              </a:rPr>
              <a:t>яйца и козунакът са най-важните храни на </a:t>
            </a:r>
            <a:r>
              <a:rPr lang="ru-RU" sz="2400" dirty="0" smtClean="0">
                <a:latin typeface="Georgia" panose="02040502050405020303" pitchFamily="18" charset="0"/>
              </a:rPr>
              <a:t>трапезата ни </a:t>
            </a:r>
            <a:r>
              <a:rPr lang="ru-RU" sz="2400" dirty="0">
                <a:latin typeface="Georgia" panose="02040502050405020303" pitchFamily="18" charset="0"/>
              </a:rPr>
              <a:t>защото, червените яйца символизират кръвта на Исус, а козунакът, тялото му. Козунаците мама замесва </a:t>
            </a:r>
            <a:r>
              <a:rPr lang="ru-RU" sz="2400" dirty="0" smtClean="0">
                <a:latin typeface="Georgia" panose="02040502050405020303" pitchFamily="18" charset="0"/>
              </a:rPr>
              <a:t>и </a:t>
            </a:r>
            <a:r>
              <a:rPr lang="ru-RU" sz="2400" dirty="0">
                <a:latin typeface="Georgia" panose="02040502050405020303" pitchFamily="18" charset="0"/>
              </a:rPr>
              <a:t>пече на Велики </a:t>
            </a:r>
            <a:r>
              <a:rPr lang="ru-RU" sz="2400" dirty="0" smtClean="0">
                <a:latin typeface="Georgia" panose="02040502050405020303" pitchFamily="18" charset="0"/>
              </a:rPr>
              <a:t>четвъртък.</a:t>
            </a:r>
            <a:endParaRPr lang="ru-RU" sz="24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5991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75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i="1" dirty="0" smtClean="0">
                <a:latin typeface="Georgia" panose="02040502050405020303" pitchFamily="18" charset="0"/>
              </a:rPr>
              <a:t>Боядисване на яйцата</a:t>
            </a:r>
            <a:endParaRPr lang="bg-BG" b="1" i="1" dirty="0">
              <a:latin typeface="Georgia" panose="02040502050405020303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625825" y="1741463"/>
            <a:ext cx="10275229" cy="37776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bg-BG" sz="2400" dirty="0">
                <a:latin typeface="Georgia" panose="02040502050405020303" pitchFamily="18" charset="0"/>
              </a:rPr>
              <a:t>С</a:t>
            </a:r>
            <a:r>
              <a:rPr lang="bg-BG" sz="2400" dirty="0" smtClean="0">
                <a:latin typeface="Georgia" panose="02040502050405020303" pitchFamily="18" charset="0"/>
              </a:rPr>
              <a:t> моето семейство боядисваме великденските яйца на Велика събота! Първото яйце винаги е червено, с него мама прави кръстен знак на челата ни за здраве!</a:t>
            </a:r>
            <a:endParaRPr lang="bg-BG" sz="2400" dirty="0">
              <a:latin typeface="Georgia" panose="02040502050405020303" pitchFamily="18" charset="0"/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3571" y="2767117"/>
            <a:ext cx="5722939" cy="3869321"/>
          </a:xfrm>
          <a:prstGeom prst="rect">
            <a:avLst/>
          </a:prstGeom>
          <a:effectLst>
            <a:softEdge rad="469900"/>
          </a:effectLst>
        </p:spPr>
      </p:pic>
    </p:spTree>
    <p:extLst>
      <p:ext uri="{BB962C8B-B14F-4D97-AF65-F5344CB8AC3E}">
        <p14:creationId xmlns:p14="http://schemas.microsoft.com/office/powerpoint/2010/main" val="321629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75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657528" y="520201"/>
            <a:ext cx="8911687" cy="1280890"/>
          </a:xfrm>
        </p:spPr>
        <p:txBody>
          <a:bodyPr/>
          <a:lstStyle/>
          <a:p>
            <a:pPr algn="ctr"/>
            <a:r>
              <a:rPr lang="bg-BG" b="1" i="1" dirty="0" smtClean="0">
                <a:latin typeface="Georgia" panose="02040502050405020303" pitchFamily="18" charset="0"/>
              </a:rPr>
              <a:t>На църква</a:t>
            </a:r>
            <a:endParaRPr lang="bg-BG" b="1" i="1" dirty="0">
              <a:latin typeface="Georgia" panose="02040502050405020303" pitchFamily="18" charset="0"/>
            </a:endParaRPr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idx="1"/>
          </p:nvPr>
        </p:nvSpPr>
        <p:spPr>
          <a:xfrm>
            <a:off x="1761652" y="1160646"/>
            <a:ext cx="8102784" cy="349134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 smtClean="0">
                <a:latin typeface="Georgia" panose="02040502050405020303" pitchFamily="18" charset="0"/>
              </a:rPr>
              <a:t>	</a:t>
            </a:r>
            <a:r>
              <a:rPr lang="ru-RU" sz="2400" dirty="0" smtClean="0">
                <a:latin typeface="Georgia" panose="02040502050405020303" pitchFamily="18" charset="0"/>
              </a:rPr>
              <a:t>В неделя сутрин мама и баба ме водят на Църква и ми разказват за Възкресението Христово.</a:t>
            </a:r>
          </a:p>
          <a:p>
            <a:pPr marL="0" indent="0" algn="ctr">
              <a:buNone/>
            </a:pPr>
            <a:r>
              <a:rPr lang="en-US" sz="2400" dirty="0" smtClean="0">
                <a:latin typeface="Georgia" panose="02040502050405020303" pitchFamily="18" charset="0"/>
              </a:rPr>
              <a:t>	</a:t>
            </a:r>
            <a:r>
              <a:rPr lang="ru-RU" sz="2400" dirty="0" smtClean="0">
                <a:latin typeface="Georgia" panose="02040502050405020303" pitchFamily="18" charset="0"/>
              </a:rPr>
              <a:t>Свещен </a:t>
            </a:r>
            <a:r>
              <a:rPr lang="ru-RU" sz="2400" dirty="0">
                <a:latin typeface="Georgia" panose="02040502050405020303" pitchFamily="18" charset="0"/>
              </a:rPr>
              <a:t>трепет изпълва душите ни </a:t>
            </a:r>
            <a:r>
              <a:rPr lang="ru-RU" sz="2400" dirty="0" smtClean="0">
                <a:latin typeface="Georgia" panose="02040502050405020303" pitchFamily="18" charset="0"/>
              </a:rPr>
              <a:t>когато влизаме в храма.</a:t>
            </a:r>
            <a:endParaRPr lang="en-US" sz="2400" dirty="0" smtClean="0">
              <a:latin typeface="Georgia" panose="02040502050405020303" pitchFamily="18" charset="0"/>
            </a:endParaRPr>
          </a:p>
          <a:p>
            <a:pPr marL="0" indent="0" algn="ctr">
              <a:buNone/>
            </a:pPr>
            <a:endParaRPr lang="ru-RU" sz="2400" dirty="0" smtClean="0">
              <a:latin typeface="Georgia" panose="02040502050405020303" pitchFamily="18" charset="0"/>
            </a:endParaRPr>
          </a:p>
          <a:p>
            <a:pPr marL="0" indent="0" algn="ctr">
              <a:buNone/>
            </a:pPr>
            <a:r>
              <a:rPr lang="en-US" sz="2400" dirty="0" smtClean="0">
                <a:latin typeface="Georgia" panose="02040502050405020303" pitchFamily="18" charset="0"/>
              </a:rPr>
              <a:t>	</a:t>
            </a:r>
            <a:r>
              <a:rPr lang="ru-RU" sz="2400" dirty="0" smtClean="0">
                <a:latin typeface="Georgia" panose="02040502050405020303" pitchFamily="18" charset="0"/>
              </a:rPr>
              <a:t>Запалваме </a:t>
            </a:r>
            <a:r>
              <a:rPr lang="ru-RU" sz="2400" dirty="0">
                <a:latin typeface="Georgia" panose="02040502050405020303" pitchFamily="18" charset="0"/>
              </a:rPr>
              <a:t>свещ в църквата – </a:t>
            </a:r>
            <a:r>
              <a:rPr lang="ru-RU" sz="2400" dirty="0" smtClean="0">
                <a:latin typeface="Georgia" panose="02040502050405020303" pitchFamily="18" charset="0"/>
              </a:rPr>
              <a:t>молим се </a:t>
            </a:r>
            <a:r>
              <a:rPr lang="ru-RU" sz="2400" dirty="0">
                <a:latin typeface="Georgia" panose="02040502050405020303" pitchFamily="18" charset="0"/>
              </a:rPr>
              <a:t>за здраве, </a:t>
            </a:r>
            <a:r>
              <a:rPr lang="ru-RU" sz="2400" dirty="0" smtClean="0">
                <a:latin typeface="Georgia" panose="02040502050405020303" pitchFamily="18" charset="0"/>
              </a:rPr>
              <a:t>за </a:t>
            </a:r>
            <a:r>
              <a:rPr lang="ru-RU" sz="2400" dirty="0">
                <a:latin typeface="Georgia" panose="02040502050405020303" pitchFamily="18" charset="0"/>
              </a:rPr>
              <a:t>това да грешим по-рядко и по-често да се сещаме да правим добри </a:t>
            </a:r>
            <a:r>
              <a:rPr lang="ru-RU" sz="2400" dirty="0" smtClean="0">
                <a:latin typeface="Georgia" panose="02040502050405020303" pitchFamily="18" charset="0"/>
              </a:rPr>
              <a:t>дела!</a:t>
            </a:r>
            <a:endParaRPr lang="ru-RU" sz="2400" dirty="0">
              <a:latin typeface="Georgia" panose="02040502050405020303" pitchFamily="18" charset="0"/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4716" y="813322"/>
            <a:ext cx="525625" cy="6044678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1354" y="1160646"/>
            <a:ext cx="3490646" cy="569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53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75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048864" y="624110"/>
            <a:ext cx="8911687" cy="692072"/>
          </a:xfrm>
        </p:spPr>
        <p:txBody>
          <a:bodyPr/>
          <a:lstStyle/>
          <a:p>
            <a:pPr algn="ctr"/>
            <a:r>
              <a:rPr lang="bg-BG" b="1" i="1" dirty="0" smtClean="0">
                <a:latin typeface="Georgia" panose="02040502050405020303" pitchFamily="18" charset="0"/>
              </a:rPr>
              <a:t>На Трапезата</a:t>
            </a:r>
            <a:endParaRPr lang="bg-BG" b="1" i="1" dirty="0">
              <a:latin typeface="Georgia" panose="02040502050405020303" pitchFamily="18" charset="0"/>
            </a:endParaRPr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72158" y="3255174"/>
            <a:ext cx="4932939" cy="3722399"/>
          </a:xfrm>
          <a:prstGeom prst="rect">
            <a:avLst/>
          </a:prstGeom>
          <a:effectLst>
            <a:softEdge rad="228600"/>
          </a:effectLst>
        </p:spPr>
      </p:pic>
      <p:sp>
        <p:nvSpPr>
          <p:cNvPr id="5" name="Правоъгълник 4"/>
          <p:cNvSpPr/>
          <p:nvPr/>
        </p:nvSpPr>
        <p:spPr>
          <a:xfrm>
            <a:off x="1814945" y="1316182"/>
            <a:ext cx="937952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latin typeface="Georgia" panose="02040502050405020303" pitchFamily="18" charset="0"/>
              </a:rPr>
              <a:t>	</a:t>
            </a:r>
            <a:r>
              <a:rPr lang="ru-RU" sz="2400" dirty="0" smtClean="0">
                <a:latin typeface="Georgia" panose="02040502050405020303" pitchFamily="18" charset="0"/>
              </a:rPr>
              <a:t>В неделя на обед сядаме цялото семейство на богата трапеза.</a:t>
            </a:r>
            <a:r>
              <a:rPr lang="en-US" sz="2400" dirty="0" smtClean="0">
                <a:latin typeface="Georgia" panose="02040502050405020303" pitchFamily="18" charset="0"/>
              </a:rPr>
              <a:t> </a:t>
            </a:r>
            <a:r>
              <a:rPr lang="ru-RU" sz="2400" dirty="0" smtClean="0">
                <a:latin typeface="Georgia" panose="02040502050405020303" pitchFamily="18" charset="0"/>
              </a:rPr>
              <a:t>Основното ни ястие </a:t>
            </a:r>
            <a:r>
              <a:rPr lang="ru-RU" sz="2400" dirty="0">
                <a:latin typeface="Georgia" panose="02040502050405020303" pitchFamily="18" charset="0"/>
              </a:rPr>
              <a:t>е печено агнешко месо. Това е защото в деня на Възкресението на Исус в жертва е било </a:t>
            </a:r>
            <a:r>
              <a:rPr lang="ru-RU" sz="2400" dirty="0" smtClean="0">
                <a:latin typeface="Georgia" panose="02040502050405020303" pitchFamily="18" charset="0"/>
              </a:rPr>
              <a:t>принесено агне.</a:t>
            </a:r>
            <a:r>
              <a:rPr lang="en-US" sz="2400" dirty="0" smtClean="0">
                <a:latin typeface="Georgia" panose="02040502050405020303" pitchFamily="18" charset="0"/>
              </a:rPr>
              <a:t> </a:t>
            </a:r>
            <a:r>
              <a:rPr lang="ru-RU" sz="2400" dirty="0" smtClean="0">
                <a:latin typeface="Georgia" panose="02040502050405020303" pitchFamily="18" charset="0"/>
              </a:rPr>
              <a:t>Поздравяваме </a:t>
            </a:r>
            <a:r>
              <a:rPr lang="ru-RU" sz="2400" dirty="0">
                <a:latin typeface="Georgia" panose="02040502050405020303" pitchFamily="18" charset="0"/>
              </a:rPr>
              <a:t>се с Христос В</a:t>
            </a:r>
            <a:r>
              <a:rPr lang="ru-RU" sz="2400" dirty="0" smtClean="0">
                <a:latin typeface="Georgia" panose="02040502050405020303" pitchFamily="18" charset="0"/>
              </a:rPr>
              <a:t>оскресе и се „бием“ с яйца!</a:t>
            </a:r>
            <a:endParaRPr lang="bg-BG" sz="24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7081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75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623455"/>
            <a:ext cx="12192000" cy="762000"/>
          </a:xfrm>
        </p:spPr>
        <p:txBody>
          <a:bodyPr>
            <a:normAutofit/>
          </a:bodyPr>
          <a:lstStyle/>
          <a:p>
            <a:pPr algn="ctr"/>
            <a:r>
              <a:rPr lang="bg-BG" sz="4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   Благодаря Ви за вниманието!</a:t>
            </a:r>
            <a:endParaRPr lang="bg-BG" sz="4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6701" y="2119744"/>
            <a:ext cx="3905795" cy="4779819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45320">
            <a:off x="5376156" y="2119743"/>
            <a:ext cx="3905795" cy="4779819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0" y="1385455"/>
            <a:ext cx="12191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Личен Снимков материал.</a:t>
            </a:r>
            <a:endParaRPr lang="bg-BG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782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Загатване">
  <a:themeElements>
    <a:clrScheme name="Виолетово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Загатване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Загатване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F20B7C8E-B819-43F3-AAF9-EE50B1A8363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326</TotalTime>
  <Words>70</Words>
  <Application>Microsoft Office PowerPoint</Application>
  <PresentationFormat>Широк екран</PresentationFormat>
  <Paragraphs>20</Paragraphs>
  <Slides>7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7</vt:i4>
      </vt:variant>
    </vt:vector>
  </HeadingPairs>
  <TitlesOfParts>
    <vt:vector size="12" baseType="lpstr">
      <vt:lpstr>Arial</vt:lpstr>
      <vt:lpstr>Century Gothic</vt:lpstr>
      <vt:lpstr>Georgia</vt:lpstr>
      <vt:lpstr>Wingdings 3</vt:lpstr>
      <vt:lpstr>Загатване</vt:lpstr>
      <vt:lpstr>Великденски традиции</vt:lpstr>
      <vt:lpstr>Какво празнуваме на Великден?</vt:lpstr>
      <vt:lpstr>Козунаците</vt:lpstr>
      <vt:lpstr>Боядисване на яйцата</vt:lpstr>
      <vt:lpstr>На църква</vt:lpstr>
      <vt:lpstr>На Трапезата</vt:lpstr>
      <vt:lpstr>   Благодаря Ви за вниманието!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Великденски традиции</dc:title>
  <dc:creator>Admin-45089</dc:creator>
  <cp:lastModifiedBy>Admin-45089</cp:lastModifiedBy>
  <cp:revision>26</cp:revision>
  <dcterms:created xsi:type="dcterms:W3CDTF">2021-04-23T08:36:01Z</dcterms:created>
  <dcterms:modified xsi:type="dcterms:W3CDTF">2021-04-28T17:31:40Z</dcterms:modified>
</cp:coreProperties>
</file>